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3" r:id="rId4"/>
    <p:sldMasterId id="2147483687" r:id="rId5"/>
  </p:sldMasterIdLst>
  <p:notesMasterIdLst>
    <p:notesMasterId r:id="rId8"/>
  </p:notesMasterIdLst>
  <p:sldIdLst>
    <p:sldId id="542" r:id="rId6"/>
    <p:sldId id="922" r:id="rId7"/>
    <p:sldId id="530" r:id="rId9"/>
    <p:sldId id="512" r:id="rId10"/>
    <p:sldId id="939" r:id="rId11"/>
    <p:sldId id="521" r:id="rId12"/>
    <p:sldId id="522" r:id="rId13"/>
    <p:sldId id="942" r:id="rId14"/>
    <p:sldId id="944" r:id="rId15"/>
    <p:sldId id="552" r:id="rId16"/>
    <p:sldId id="528" r:id="rId17"/>
    <p:sldId id="924" r:id="rId18"/>
    <p:sldId id="943" r:id="rId19"/>
    <p:sldId id="306" r:id="rId20"/>
  </p:sldIdLst>
  <p:sldSz cx="9144000" cy="6858000" type="screen4x3"/>
  <p:notesSz cx="10234295" cy="71024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100" kern="1200">
        <a:solidFill>
          <a:schemeClr val="tx1"/>
        </a:solidFill>
        <a:latin typeface="FrutigerNext LT Regular" pitchFamily="2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100" kern="1200">
        <a:solidFill>
          <a:schemeClr val="tx1"/>
        </a:solidFill>
        <a:latin typeface="FrutigerNext LT Regular" pitchFamily="2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100" kern="1200">
        <a:solidFill>
          <a:schemeClr val="tx1"/>
        </a:solidFill>
        <a:latin typeface="FrutigerNext LT Regular" pitchFamily="2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100" kern="1200">
        <a:solidFill>
          <a:schemeClr val="tx1"/>
        </a:solidFill>
        <a:latin typeface="FrutigerNext LT Regular" pitchFamily="2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100" kern="1200">
        <a:solidFill>
          <a:schemeClr val="tx1"/>
        </a:solidFill>
        <a:latin typeface="FrutigerNext LT Regular" pitchFamily="2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100" kern="1200">
        <a:solidFill>
          <a:schemeClr val="tx1"/>
        </a:solidFill>
        <a:latin typeface="FrutigerNext LT Regular" pitchFamily="2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1100" kern="1200">
        <a:solidFill>
          <a:schemeClr val="tx1"/>
        </a:solidFill>
        <a:latin typeface="FrutigerNext LT Regular" pitchFamily="2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1100" kern="1200">
        <a:solidFill>
          <a:schemeClr val="tx1"/>
        </a:solidFill>
        <a:latin typeface="FrutigerNext LT Regular" pitchFamily="2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1100" kern="1200">
        <a:solidFill>
          <a:schemeClr val="tx1"/>
        </a:solidFill>
        <a:latin typeface="FrutigerNext LT Regular" pitchFamily="2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FFFF"/>
    <a:srgbClr val="4F80BD"/>
    <a:srgbClr val="0000CC"/>
    <a:srgbClr val="391BA5"/>
    <a:srgbClr val="990033"/>
    <a:srgbClr val="0066FF"/>
    <a:srgbClr val="FF5050"/>
    <a:srgbClr val="FF9933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79" autoAdjust="0"/>
  </p:normalViewPr>
  <p:slideViewPr>
    <p:cSldViewPr snapToObjects="1">
      <p:cViewPr varScale="1">
        <p:scale>
          <a:sx n="106" d="100"/>
          <a:sy n="106" d="100"/>
        </p:scale>
        <p:origin x="1764" y="96"/>
      </p:cViewPr>
      <p:guideLst>
        <p:guide orient="horz" pos="2000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100" d="100"/>
          <a:sy n="100" d="100"/>
        </p:scale>
        <p:origin x="-618" y="-102"/>
      </p:cViewPr>
      <p:guideLst>
        <p:guide orient="horz" pos="2210"/>
        <p:guide pos="317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9066" tIns="49533" rIns="99066" bIns="49533" numCol="1" anchor="t" anchorCtr="0" compatLnSpc="1"/>
          <a:lstStyle>
            <a:lvl1pPr eaLnBrk="1" hangingPunct="1">
              <a:defRPr sz="1300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endParaRPr lang="zh-CN" altLang="zh-CN"/>
          </a:p>
        </p:txBody>
      </p:sp>
      <p:sp>
        <p:nvSpPr>
          <p:cNvPr id="409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5797550" y="0"/>
            <a:ext cx="4435475" cy="35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9066" tIns="49533" rIns="99066" bIns="49533" numCol="1" anchor="t" anchorCtr="0" compatLnSpc="1"/>
          <a:lstStyle>
            <a:lvl1pPr algn="r" eaLnBrk="1" hangingPunct="1">
              <a:defRPr sz="1300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fld id="{D2EEF2B3-164C-47F1-AEF8-858F4E4D1E40}" type="datetimeFigureOut">
              <a:rPr lang="en-US" altLang="zh-CN"/>
            </a:fld>
            <a:endParaRPr lang="en-US" altLang="zh-CN"/>
          </a:p>
        </p:txBody>
      </p:sp>
      <p:sp>
        <p:nvSpPr>
          <p:cNvPr id="4100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342481" y="533400"/>
            <a:ext cx="3549651" cy="2662238"/>
          </a:xfrm>
          <a:prstGeom prst="rect">
            <a:avLst/>
          </a:prstGeom>
          <a:noFill/>
          <a:ln w="9525">
            <a:noFill/>
            <a:miter lim="800000"/>
          </a:ln>
        </p:spPr>
      </p:sp>
      <p:sp>
        <p:nvSpPr>
          <p:cNvPr id="4101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23938" y="3373438"/>
            <a:ext cx="8186737" cy="3195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9066" tIns="49533" rIns="99066" bIns="49533" numCol="1" anchor="ctr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10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46875"/>
            <a:ext cx="4435475" cy="354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9066" tIns="49533" rIns="99066" bIns="49533" numCol="1" anchor="b" anchorCtr="0" compatLnSpc="1"/>
          <a:lstStyle>
            <a:lvl1pPr eaLnBrk="1" hangingPunct="1">
              <a:defRPr sz="1300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endParaRPr lang="zh-CN" altLang="zh-CN"/>
          </a:p>
        </p:txBody>
      </p:sp>
      <p:sp>
        <p:nvSpPr>
          <p:cNvPr id="410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550" y="6746875"/>
            <a:ext cx="4435475" cy="354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9066" tIns="49533" rIns="99066" bIns="49533" numCol="1" anchor="b" anchorCtr="0" compatLnSpc="1"/>
          <a:lstStyle>
            <a:lvl1pPr algn="r" eaLnBrk="1" hangingPunct="1">
              <a:defRPr sz="1300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fld id="{39CEC05B-3906-4992-910B-4748159875DD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基本信息填写要求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个人简历（姓名、年龄、毕业院校、</a:t>
            </a:r>
            <a:r>
              <a:rPr lang="zh-CN" altLang="en-US"/>
              <a:t>工作履历等）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明阳工作基本信息介绍</a:t>
            </a:r>
            <a:r>
              <a:rPr lang="en-US" altLang="zh-CN" dirty="0"/>
              <a:t>(</a:t>
            </a:r>
            <a:r>
              <a:rPr lang="zh-CN" altLang="en-US" dirty="0"/>
              <a:t>工作岗位、绩效、重大贡献等）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其他对竞聘岗位关联信息介绍（证书、荣誉、奖章等）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8DE1E38-AB66-457E-B520-843F9103DC6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EC05B-3906-4992-910B-4748159875D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047" y="744538"/>
            <a:ext cx="4963583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031C7-A97A-4B3D-B11F-B8701A7D07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1DCFA-E099-4767-8DDB-397B93BE8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52DC-8C0C-46C5-84F4-62AD13DD4A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1DCFA-E099-4767-8DDB-397B93BE8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52DC-8C0C-46C5-84F4-62AD13DD4A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1DCFA-E099-4767-8DDB-397B93BE8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52DC-8C0C-46C5-84F4-62AD13DD4A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www.Temobi.com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0B0691-FF38-48AB-AD19-2AD3283F2950}" type="datetimeFigureOut">
              <a:rPr lang="en-US" altLang="zh-CN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86D998-C3EA-4BCC-B34E-3A206A5E9B8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2A4028-E824-4C4F-A881-ECE82FEFF5E3}" type="datetimeFigureOut">
              <a:rPr lang="en-US" altLang="zh-CN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417EB2-168E-4B7D-B3EB-80B7F7FBD01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1F6ACA-8D36-4415-81D3-76EEB6BD1A33}" type="datetimeFigureOut">
              <a:rPr lang="en-US" altLang="zh-CN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CEC1AD-5365-40B1-B64E-70372EE79B9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3516DD-B629-4EB8-9218-BF44C9DE77BE}" type="datetimeFigureOut">
              <a:rPr lang="en-US" altLang="zh-CN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4D586C-C4CB-4CF9-8A5C-42E7E789665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882527-4D94-4AC8-BD3D-9B9FCD6CE606}" type="datetimeFigureOut">
              <a:rPr lang="en-US" altLang="zh-CN"/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15C948-5F7C-4F27-836D-D171DE62B0F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F3D66C-7754-44BC-9099-95E4F16C7DC1}" type="datetimeFigureOut">
              <a:rPr lang="en-US" altLang="zh-CN"/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07BB9-B0BF-494B-B571-39DC021CE46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5FB280-F46A-4FF6-96C9-B8F44B558ABA}" type="datetimeFigureOut">
              <a:rPr lang="en-US" altLang="zh-CN"/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34940-4B55-4794-B79A-0916AC04E0E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1DCFA-E099-4767-8DDB-397B93BE8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52DC-8C0C-46C5-84F4-62AD13DD4A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5D41D8-B845-4A8D-9E45-738C8D372604}" type="datetimeFigureOut">
              <a:rPr lang="en-US" altLang="zh-CN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59224B-5FBE-42F9-83A3-67759BE16C8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5F64E0-C62A-4508-9F99-5F3CA76FA0AC}" type="datetimeFigureOut">
              <a:rPr lang="en-US" altLang="zh-CN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9C1763-2DD2-4D63-A185-BDC27EBE501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0E55507-A960-4CFF-A91A-F5B23733E4C1}" type="datetimeFigureOut">
              <a:rPr lang="en-US" altLang="zh-CN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7DCE6F-84B0-4E78-8F30-9C3FB067B59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856A10-2E4E-4F68-A42A-652983901DD5}" type="datetimeFigureOut">
              <a:rPr lang="en-US" altLang="zh-CN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6BAD05-18A1-4087-B27F-F4C8BE44D86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1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1" y="1600201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5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7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9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ea typeface="微软雅黑" panose="020B0503020204020204" pitchFamily="34" charset="-122"/>
              </a:defRPr>
            </a:lvl1pPr>
            <a:lvl2pPr>
              <a:defRPr sz="2400">
                <a:ea typeface="微软雅黑" panose="020B0503020204020204" pitchFamily="34" charset="-122"/>
              </a:defRPr>
            </a:lvl2pPr>
            <a:lvl3pPr>
              <a:defRPr sz="2000">
                <a:ea typeface="微软雅黑" panose="020B0503020204020204" pitchFamily="34" charset="-122"/>
              </a:defRPr>
            </a:lvl3pPr>
            <a:lvl4pPr>
              <a:defRPr sz="1800">
                <a:ea typeface="微软雅黑" panose="020B0503020204020204" pitchFamily="34" charset="-122"/>
              </a:defRPr>
            </a:lvl4pPr>
            <a:lvl5pPr>
              <a:defRPr sz="1800"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1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ea typeface="微软雅黑" panose="020B0503020204020204" pitchFamily="34" charset="-122"/>
              </a:defRPr>
            </a:lvl1pPr>
            <a:lvl2pPr>
              <a:defRPr sz="2400">
                <a:ea typeface="微软雅黑" panose="020B0503020204020204" pitchFamily="34" charset="-122"/>
              </a:defRPr>
            </a:lvl2pPr>
            <a:lvl3pPr>
              <a:defRPr sz="2000">
                <a:ea typeface="微软雅黑" panose="020B0503020204020204" pitchFamily="34" charset="-122"/>
              </a:defRPr>
            </a:lvl3pPr>
            <a:lvl4pPr>
              <a:defRPr sz="1800">
                <a:ea typeface="微软雅黑" panose="020B0503020204020204" pitchFamily="34" charset="-122"/>
              </a:defRPr>
            </a:lvl4pPr>
            <a:lvl5pPr>
              <a:defRPr sz="1800"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ea typeface="微软雅黑" panose="020B0503020204020204" pitchFamily="34" charset="-122"/>
              </a:defRPr>
            </a:lvl1pPr>
            <a:lvl2pPr>
              <a:defRPr sz="2000">
                <a:ea typeface="微软雅黑" panose="020B0503020204020204" pitchFamily="34" charset="-122"/>
              </a:defRPr>
            </a:lvl2pPr>
            <a:lvl3pPr>
              <a:defRPr sz="1800">
                <a:ea typeface="微软雅黑" panose="020B0503020204020204" pitchFamily="34" charset="-122"/>
              </a:defRPr>
            </a:lvl3pPr>
            <a:lvl4pPr>
              <a:defRPr sz="1600">
                <a:ea typeface="微软雅黑" panose="020B0503020204020204" pitchFamily="34" charset="-122"/>
              </a:defRPr>
            </a:lvl4pPr>
            <a:lvl5pPr>
              <a:defRPr sz="1600"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ea typeface="微软雅黑" panose="020B0503020204020204" pitchFamily="34" charset="-122"/>
              </a:defRPr>
            </a:lvl1pPr>
            <a:lvl2pPr>
              <a:defRPr sz="2000">
                <a:ea typeface="微软雅黑" panose="020B0503020204020204" pitchFamily="34" charset="-122"/>
              </a:defRPr>
            </a:lvl2pPr>
            <a:lvl3pPr>
              <a:defRPr sz="1800">
                <a:ea typeface="微软雅黑" panose="020B0503020204020204" pitchFamily="34" charset="-122"/>
              </a:defRPr>
            </a:lvl3pPr>
            <a:lvl4pPr>
              <a:defRPr sz="1600">
                <a:ea typeface="微软雅黑" panose="020B0503020204020204" pitchFamily="34" charset="-122"/>
              </a:defRPr>
            </a:lvl4pPr>
            <a:lvl5pPr>
              <a:defRPr sz="1600"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1DCFA-E099-4767-8DDB-397B93BE8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52DC-8C0C-46C5-84F4-62AD13DD4A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ea typeface="微软雅黑" panose="020B0503020204020204" pitchFamily="34" charset="-122"/>
              </a:defRPr>
            </a:lvl1pPr>
            <a:lvl2pPr>
              <a:defRPr sz="2800">
                <a:ea typeface="微软雅黑" panose="020B0503020204020204" pitchFamily="34" charset="-122"/>
              </a:defRPr>
            </a:lvl2pPr>
            <a:lvl3pPr>
              <a:defRPr sz="2400">
                <a:ea typeface="微软雅黑" panose="020B0503020204020204" pitchFamily="34" charset="-122"/>
              </a:defRPr>
            </a:lvl3pPr>
            <a:lvl4pPr>
              <a:defRPr sz="2000">
                <a:ea typeface="微软雅黑" panose="020B0503020204020204" pitchFamily="34" charset="-122"/>
              </a:defRPr>
            </a:lvl4pPr>
            <a:lvl5pPr>
              <a:defRPr sz="2000">
                <a:ea typeface="微软雅黑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0965" indent="0">
              <a:buNone/>
              <a:defRPr sz="900"/>
            </a:lvl4pPr>
            <a:lvl5pPr marL="1828165" indent="0">
              <a:buNone/>
              <a:defRPr sz="900"/>
            </a:lvl5pPr>
            <a:lvl6pPr marL="2285365" indent="0">
              <a:buNone/>
              <a:defRPr sz="900"/>
            </a:lvl6pPr>
            <a:lvl7pPr marL="2742565" indent="0">
              <a:buNone/>
              <a:defRPr sz="900"/>
            </a:lvl7pPr>
            <a:lvl8pPr marL="3199765" indent="0">
              <a:buNone/>
              <a:defRPr sz="900"/>
            </a:lvl8pPr>
            <a:lvl9pPr marL="3656965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ea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0965" indent="0">
              <a:buNone/>
              <a:defRPr sz="2000"/>
            </a:lvl4pPr>
            <a:lvl5pPr marL="1828165" indent="0">
              <a:buNone/>
              <a:defRPr sz="2000"/>
            </a:lvl5pPr>
            <a:lvl6pPr marL="2285365" indent="0">
              <a:buNone/>
              <a:defRPr sz="2000"/>
            </a:lvl6pPr>
            <a:lvl7pPr marL="2742565" indent="0">
              <a:buNone/>
              <a:defRPr sz="2000"/>
            </a:lvl7pPr>
            <a:lvl8pPr marL="3199765" indent="0">
              <a:buNone/>
              <a:defRPr sz="2000"/>
            </a:lvl8pPr>
            <a:lvl9pPr marL="365696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0965" indent="0">
              <a:buNone/>
              <a:defRPr sz="900"/>
            </a:lvl4pPr>
            <a:lvl5pPr marL="1828165" indent="0">
              <a:buNone/>
              <a:defRPr sz="900"/>
            </a:lvl5pPr>
            <a:lvl6pPr marL="2285365" indent="0">
              <a:buNone/>
              <a:defRPr sz="900"/>
            </a:lvl6pPr>
            <a:lvl7pPr marL="2742565" indent="0">
              <a:buNone/>
              <a:defRPr sz="900"/>
            </a:lvl7pPr>
            <a:lvl8pPr marL="3199765" indent="0">
              <a:buNone/>
              <a:defRPr sz="900"/>
            </a:lvl8pPr>
            <a:lvl9pPr marL="3656965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1600201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1" y="274640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幻灯片">
    <p:bg>
      <p:bgPr>
        <a:solidFill>
          <a:srgbClr val="3E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184207" y="0"/>
            <a:ext cx="595979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zh-CN" altLang="en-US" sz="140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006061" y="0"/>
            <a:ext cx="70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zh-CN" altLang="en-US" sz="140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162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10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3184207" y="0"/>
            <a:ext cx="595979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zh-CN" altLang="en-US" sz="140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006061" y="0"/>
            <a:ext cx="70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zh-CN" altLang="en-US" sz="140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1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201" y="1600201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5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7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9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1DCFA-E099-4767-8DDB-397B93BE8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52DC-8C0C-46C5-84F4-62AD13DD4A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ea typeface="微软雅黑" panose="020B0503020204020204" pitchFamily="34" charset="-122"/>
              </a:defRPr>
            </a:lvl1pPr>
            <a:lvl2pPr>
              <a:defRPr sz="2400">
                <a:ea typeface="微软雅黑" panose="020B0503020204020204" pitchFamily="34" charset="-122"/>
              </a:defRPr>
            </a:lvl2pPr>
            <a:lvl3pPr>
              <a:defRPr sz="2000">
                <a:ea typeface="微软雅黑" panose="020B0503020204020204" pitchFamily="34" charset="-122"/>
              </a:defRPr>
            </a:lvl3pPr>
            <a:lvl4pPr>
              <a:defRPr sz="1800">
                <a:ea typeface="微软雅黑" panose="020B0503020204020204" pitchFamily="34" charset="-122"/>
              </a:defRPr>
            </a:lvl4pPr>
            <a:lvl5pPr>
              <a:defRPr sz="1800"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1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ea typeface="微软雅黑" panose="020B0503020204020204" pitchFamily="34" charset="-122"/>
              </a:defRPr>
            </a:lvl1pPr>
            <a:lvl2pPr>
              <a:defRPr sz="2400">
                <a:ea typeface="微软雅黑" panose="020B0503020204020204" pitchFamily="34" charset="-122"/>
              </a:defRPr>
            </a:lvl2pPr>
            <a:lvl3pPr>
              <a:defRPr sz="2000">
                <a:ea typeface="微软雅黑" panose="020B0503020204020204" pitchFamily="34" charset="-122"/>
              </a:defRPr>
            </a:lvl3pPr>
            <a:lvl4pPr>
              <a:defRPr sz="1800">
                <a:ea typeface="微软雅黑" panose="020B0503020204020204" pitchFamily="34" charset="-122"/>
              </a:defRPr>
            </a:lvl4pPr>
            <a:lvl5pPr>
              <a:defRPr sz="1800"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7201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57201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ea typeface="微软雅黑" panose="020B0503020204020204" pitchFamily="34" charset="-122"/>
              </a:defRPr>
            </a:lvl1pPr>
            <a:lvl2pPr>
              <a:defRPr sz="2000">
                <a:ea typeface="微软雅黑" panose="020B0503020204020204" pitchFamily="34" charset="-122"/>
              </a:defRPr>
            </a:lvl2pPr>
            <a:lvl3pPr>
              <a:defRPr sz="1800">
                <a:ea typeface="微软雅黑" panose="020B0503020204020204" pitchFamily="34" charset="-122"/>
              </a:defRPr>
            </a:lvl3pPr>
            <a:lvl4pPr>
              <a:defRPr sz="1600">
                <a:ea typeface="微软雅黑" panose="020B0503020204020204" pitchFamily="34" charset="-122"/>
              </a:defRPr>
            </a:lvl4pPr>
            <a:lvl5pPr>
              <a:defRPr sz="1600"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ea typeface="微软雅黑" panose="020B0503020204020204" pitchFamily="34" charset="-122"/>
              </a:defRPr>
            </a:lvl1pPr>
            <a:lvl2pPr>
              <a:defRPr sz="2000">
                <a:ea typeface="微软雅黑" panose="020B0503020204020204" pitchFamily="34" charset="-122"/>
              </a:defRPr>
            </a:lvl2pPr>
            <a:lvl3pPr>
              <a:defRPr sz="1800">
                <a:ea typeface="微软雅黑" panose="020B0503020204020204" pitchFamily="34" charset="-122"/>
              </a:defRPr>
            </a:lvl3pPr>
            <a:lvl4pPr>
              <a:defRPr sz="1600">
                <a:ea typeface="微软雅黑" panose="020B0503020204020204" pitchFamily="34" charset="-122"/>
              </a:defRPr>
            </a:lvl4pPr>
            <a:lvl5pPr>
              <a:defRPr sz="1600"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575050" y="273054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ea typeface="微软雅黑" panose="020B0503020204020204" pitchFamily="34" charset="-122"/>
              </a:defRPr>
            </a:lvl1pPr>
            <a:lvl2pPr>
              <a:defRPr sz="2800">
                <a:ea typeface="微软雅黑" panose="020B0503020204020204" pitchFamily="34" charset="-122"/>
              </a:defRPr>
            </a:lvl2pPr>
            <a:lvl3pPr>
              <a:defRPr sz="2400">
                <a:ea typeface="微软雅黑" panose="020B0503020204020204" pitchFamily="34" charset="-122"/>
              </a:defRPr>
            </a:lvl3pPr>
            <a:lvl4pPr>
              <a:defRPr sz="2000">
                <a:ea typeface="微软雅黑" panose="020B0503020204020204" pitchFamily="34" charset="-122"/>
              </a:defRPr>
            </a:lvl4pPr>
            <a:lvl5pPr>
              <a:defRPr sz="2000">
                <a:ea typeface="微软雅黑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57204" y="1435104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0965" indent="0">
              <a:buNone/>
              <a:defRPr sz="900"/>
            </a:lvl4pPr>
            <a:lvl5pPr marL="1828165" indent="0">
              <a:buNone/>
              <a:defRPr sz="900"/>
            </a:lvl5pPr>
            <a:lvl6pPr marL="2285365" indent="0">
              <a:buNone/>
              <a:defRPr sz="900"/>
            </a:lvl6pPr>
            <a:lvl7pPr marL="2742565" indent="0">
              <a:buNone/>
              <a:defRPr sz="900"/>
            </a:lvl7pPr>
            <a:lvl8pPr marL="3199765" indent="0">
              <a:buNone/>
              <a:defRPr sz="900"/>
            </a:lvl8pPr>
            <a:lvl9pPr marL="3656965" indent="0">
              <a:buNone/>
              <a:defRPr sz="9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ea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0965" indent="0">
              <a:buNone/>
              <a:defRPr sz="2000"/>
            </a:lvl4pPr>
            <a:lvl5pPr marL="1828165" indent="0">
              <a:buNone/>
              <a:defRPr sz="2000"/>
            </a:lvl5pPr>
            <a:lvl6pPr marL="2285365" indent="0">
              <a:buNone/>
              <a:defRPr sz="2000"/>
            </a:lvl6pPr>
            <a:lvl7pPr marL="2742565" indent="0">
              <a:buNone/>
              <a:defRPr sz="2000"/>
            </a:lvl7pPr>
            <a:lvl8pPr marL="3199765" indent="0">
              <a:buNone/>
              <a:defRPr sz="2000"/>
            </a:lvl8pPr>
            <a:lvl9pPr marL="3656965" indent="0">
              <a:buNone/>
              <a:defRPr sz="2000"/>
            </a:lvl9pPr>
          </a:lstStyle>
          <a:p>
            <a:r>
              <a:rPr lang="zh-CN" altLang="en-US" dirty="0"/>
              <a:t>单击图标添加图片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41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0965" indent="0">
              <a:buNone/>
              <a:defRPr sz="900"/>
            </a:lvl4pPr>
            <a:lvl5pPr marL="1828165" indent="0">
              <a:buNone/>
              <a:defRPr sz="900"/>
            </a:lvl5pPr>
            <a:lvl6pPr marL="2285365" indent="0">
              <a:buNone/>
              <a:defRPr sz="900"/>
            </a:lvl6pPr>
            <a:lvl7pPr marL="2742565" indent="0">
              <a:buNone/>
              <a:defRPr sz="900"/>
            </a:lvl7pPr>
            <a:lvl8pPr marL="3199765" indent="0">
              <a:buNone/>
              <a:defRPr sz="900"/>
            </a:lvl8pPr>
            <a:lvl9pPr marL="3656965" indent="0">
              <a:buNone/>
              <a:defRPr sz="9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1" y="1600201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1" y="274640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Documents and Settings\t11318\桌面\揭开0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514026" y="0"/>
            <a:ext cx="66299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6"/>
          <p:cNvSpPr/>
          <p:nvPr userDrawn="1"/>
        </p:nvSpPr>
        <p:spPr>
          <a:xfrm>
            <a:off x="581" y="0"/>
            <a:ext cx="2513442" cy="6858000"/>
          </a:xfrm>
          <a:prstGeom prst="rect">
            <a:avLst/>
          </a:prstGeom>
          <a:gradFill flip="none" rotWithShape="1">
            <a:gsLst>
              <a:gs pos="0">
                <a:srgbClr val="FCFCFC"/>
              </a:gs>
              <a:gs pos="50000">
                <a:srgbClr val="FDFDFD"/>
              </a:gs>
              <a:gs pos="100000">
                <a:srgbClr val="FEFEFE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5" tIns="34268" rIns="68535" bIns="34268" rtlCol="0" anchor="ctr"/>
          <a:lstStyle/>
          <a:p>
            <a:pPr algn="ctr"/>
            <a:endParaRPr lang="en-US" sz="110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162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10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3184207" y="0"/>
            <a:ext cx="595979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zh-CN" altLang="en-US" sz="140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006061" y="0"/>
            <a:ext cx="70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zh-CN" altLang="en-US" sz="140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1DCFA-E099-4767-8DDB-397B93BE8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52DC-8C0C-46C5-84F4-62AD13DD4A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1DCFA-E099-4767-8DDB-397B93BE8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52DC-8C0C-46C5-84F4-62AD13DD4A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1DCFA-E099-4767-8DDB-397B93BE8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52DC-8C0C-46C5-84F4-62AD13DD4A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1DCFA-E099-4767-8DDB-397B93BE8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52DC-8C0C-46C5-84F4-62AD13DD4A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1DCFA-E099-4767-8DDB-397B93BE8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52DC-8C0C-46C5-84F4-62AD13DD4A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4" Type="http://schemas.openxmlformats.org/officeDocument/2006/relationships/theme" Target="../theme/theme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4" Type="http://schemas.openxmlformats.org/officeDocument/2006/relationships/theme" Target="../theme/theme4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1DCFA-E099-4767-8DDB-397B93BE8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A52DC-8C0C-46C5-84F4-62AD13DD4AF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fld id="{E8590C27-190C-47BD-B395-78654B61CCEB}" type="datetimeFigureOut">
              <a:rPr lang="en-US" altLang="zh-CN"/>
            </a:fld>
            <a:endParaRPr lang="en-US" altLang="zh-CN"/>
          </a:p>
        </p:txBody>
      </p:sp>
      <p:sp>
        <p:nvSpPr>
          <p:cNvPr id="205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endParaRPr lang="zh-CN" altLang="zh-CN"/>
          </a:p>
        </p:txBody>
      </p:sp>
      <p:sp>
        <p:nvSpPr>
          <p:cNvPr id="205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fld id="{DD1CD578-F26B-4571-A1D2-4CCEDCF88F82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72540" y="178651"/>
            <a:ext cx="8229600" cy="658084"/>
          </a:xfrm>
          <a:prstGeom prst="rect">
            <a:avLst/>
          </a:prstGeom>
        </p:spPr>
        <p:txBody>
          <a:bodyPr vert="horz" lIns="91418" tIns="45708" rIns="91418" bIns="45708" rtlCol="0" anchor="ctr">
            <a:noAutofit/>
          </a:bodyPr>
          <a:lstStyle/>
          <a:p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transition spd="slow">
    <p:pull/>
  </p:transition>
  <p:txStyles>
    <p:titleStyle>
      <a:lvl1pPr algn="l" defTabSz="913765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72540" y="178651"/>
            <a:ext cx="8229600" cy="658084"/>
          </a:xfrm>
          <a:prstGeom prst="rect">
            <a:avLst/>
          </a:prstGeom>
        </p:spPr>
        <p:txBody>
          <a:bodyPr vert="horz" lIns="91418" tIns="45708" rIns="91418" bIns="45708" rtlCol="0" anchor="ctr">
            <a:noAutofit/>
          </a:bodyPr>
          <a:lstStyle/>
          <a:p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transition spd="slow">
    <p:pull/>
  </p:transition>
  <p:txStyles>
    <p:titleStyle>
      <a:lvl1pPr algn="l" defTabSz="913765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" y="764704"/>
            <a:ext cx="9144000" cy="336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5"/>
          <p:cNvSpPr txBox="1"/>
          <p:nvPr/>
        </p:nvSpPr>
        <p:spPr>
          <a:xfrm>
            <a:off x="1115616" y="4293374"/>
            <a:ext cx="6936740" cy="110744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u="sng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中控</a:t>
            </a:r>
            <a:r>
              <a:rPr lang="en-US" altLang="zh-CN" sz="3600" b="1" u="sng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V1.7.0</a:t>
            </a:r>
            <a:r>
              <a:rPr lang="zh-CN" altLang="en-US" sz="3600" b="1" u="sng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4800" b="1" u="sng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项目结项报告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660232" y="5733346"/>
            <a:ext cx="1410084" cy="215265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defTabSz="685800"/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14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/>
      </p:transition>
    </mc:Choice>
    <mc:Fallback>
      <p:transition spd="slow">
        <p:pull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矩形 3"/>
          <p:cNvSpPr>
            <a:spLocks noChangeArrowheads="1"/>
          </p:cNvSpPr>
          <p:nvPr/>
        </p:nvSpPr>
        <p:spPr bwMode="auto">
          <a:xfrm>
            <a:off x="467047" y="1265923"/>
            <a:ext cx="8353425" cy="368300"/>
          </a:xfrm>
          <a:prstGeom prst="rect">
            <a:avLst/>
          </a:prstGeom>
          <a:noFill/>
          <a:ln w="9525" cmpd="sng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200" dirty="0"/>
              <a:t>（遗留问题描述）</a:t>
            </a:r>
            <a:endParaRPr lang="zh-CN" sz="1200" dirty="0"/>
          </a:p>
        </p:txBody>
      </p:sp>
      <p:sp>
        <p:nvSpPr>
          <p:cNvPr id="4" name="标题 1"/>
          <p:cNvSpPr txBox="1"/>
          <p:nvPr/>
        </p:nvSpPr>
        <p:spPr bwMode="auto">
          <a:xfrm>
            <a:off x="161925" y="109984"/>
            <a:ext cx="7043738" cy="71147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zh-CN" altLang="en-US" sz="2800" b="1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遗留问题和解决计划</a:t>
            </a:r>
            <a:endParaRPr kumimoji="0" lang="zh-CN" altLang="en-US" sz="2800" b="1" i="0" u="none" strike="noStrike" cap="none" spc="0" normalizeH="0" baseline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4527" y="3909244"/>
            <a:ext cx="8218546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latin typeface="宋体" panose="02010600030101010101" pitchFamily="2" charset="-122"/>
              </a:rPr>
              <a:t>（计划说明与计划完成时间节点）</a:t>
            </a:r>
            <a:endParaRPr lang="zh-CN" altLang="en-US" sz="1200" dirty="0">
              <a:latin typeface="宋体" panose="02010600030101010101" pitchFamily="2" charset="-122"/>
            </a:endParaRPr>
          </a:p>
        </p:txBody>
      </p:sp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442913" y="908720"/>
            <a:ext cx="8161337" cy="30670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遗留问题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矩形 9"/>
          <p:cNvSpPr>
            <a:spLocks noChangeArrowheads="1"/>
          </p:cNvSpPr>
          <p:nvPr/>
        </p:nvSpPr>
        <p:spPr bwMode="auto">
          <a:xfrm>
            <a:off x="462577" y="3508092"/>
            <a:ext cx="8161337" cy="30670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解决计划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 idx="4294967295"/>
          </p:nvPr>
        </p:nvSpPr>
        <p:spPr>
          <a:xfrm>
            <a:off x="0" y="260350"/>
            <a:ext cx="7043738" cy="550863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3200" b="1" dirty="0">
                <a:solidFill>
                  <a:srgbClr val="0000CC"/>
                </a:solidFill>
                <a:latin typeface="+mj-ea"/>
              </a:rPr>
              <a:t> 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后续需求和维护计划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1" name="矩形 1"/>
          <p:cNvSpPr>
            <a:spLocks noChangeArrowheads="1"/>
          </p:cNvSpPr>
          <p:nvPr/>
        </p:nvSpPr>
        <p:spPr bwMode="auto">
          <a:xfrm>
            <a:off x="395789" y="981234"/>
            <a:ext cx="8449369" cy="5631180"/>
          </a:xfrm>
          <a:prstGeom prst="rect">
            <a:avLst/>
          </a:prstGeom>
          <a:noFill/>
          <a:ln w="9525" cmpd="sng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例如以下：</a:t>
            </a:r>
            <a:endParaRPr lang="zh-CN" altLang="en-US" sz="2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、业主之痛：中控使用风场众多，业主经常提出各种需求，我们后期将不断的完善中控系统功能，把更多的功能选择权下放给用户。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、实施之痛： 新版本推出后，我们将提供</a:t>
            </a:r>
            <a:r>
              <a:rPr lang="zh-CN" altLang="en-US" sz="20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全面的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实施部署手册</a:t>
            </a:r>
            <a:b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宋体" panose="02010600030101010101" pitchFamily="2" charset="-122"/>
              </a:rPr>
              <a:t>《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宋体" panose="02010600030101010101" pitchFamily="2" charset="-122"/>
              </a:rPr>
              <a:t>从零开始部署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宋体" panose="02010600030101010101" pitchFamily="2" charset="-122"/>
              </a:rPr>
              <a:t>MyScada_Ver1.7.0-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宋体" panose="02010600030101010101" pitchFamily="2" charset="-122"/>
              </a:rPr>
              <a:t>实施专业版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宋体" panose="02010600030101010101" pitchFamily="2" charset="-122"/>
              </a:rPr>
              <a:t>》</a:t>
            </a:r>
            <a:r>
              <a:rPr lang="zh-CN" altLang="en-US" sz="20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宋体" panose="02010600030101010101" pitchFamily="2" charset="-122"/>
              </a:rPr>
              <a:t>，并不断地完善功能配置、推出中控系统实施培训课堂、录制指导视频。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200000"/>
              </a:lnSpc>
            </a:pP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200000"/>
              </a:lnSpc>
            </a:pP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200000"/>
              </a:lnSpc>
            </a:pP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 idx="4294967295"/>
          </p:nvPr>
        </p:nvSpPr>
        <p:spPr>
          <a:xfrm>
            <a:off x="0" y="260350"/>
            <a:ext cx="7043738" cy="550863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3200" b="1" dirty="0">
                <a:solidFill>
                  <a:srgbClr val="0000CC"/>
                </a:solidFill>
                <a:latin typeface="+mj-ea"/>
              </a:rPr>
              <a:t> 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3200" b="1" dirty="0">
              <a:solidFill>
                <a:srgbClr val="0000CC"/>
              </a:solidFill>
              <a:latin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672" y="3717032"/>
            <a:ext cx="4472198" cy="25202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007481"/>
            <a:ext cx="4652034" cy="2614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4293096"/>
            <a:ext cx="3769576" cy="2114773"/>
          </a:xfrm>
          <a:prstGeom prst="rect">
            <a:avLst/>
          </a:prstGeom>
        </p:spPr>
      </p:pic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467047" y="1265923"/>
            <a:ext cx="8353425" cy="368300"/>
          </a:xfrm>
          <a:prstGeom prst="rect">
            <a:avLst/>
          </a:prstGeom>
          <a:noFill/>
          <a:ln w="9525" cmpd="sng">
            <a:noFill/>
            <a:prstDash val="dash"/>
            <a:miter lim="800000"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sz="1200" dirty="0"/>
              <a:t>（成果图片</a:t>
            </a:r>
            <a:r>
              <a:rPr lang="en-US" altLang="zh-CN" sz="1200" dirty="0"/>
              <a:t>+</a:t>
            </a:r>
            <a:r>
              <a:rPr lang="zh-CN" altLang="en-US" sz="1200" dirty="0"/>
              <a:t>介绍）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标题 1"/>
          <p:cNvSpPr>
            <a:spLocks noGrp="1"/>
          </p:cNvSpPr>
          <p:nvPr/>
        </p:nvSpPr>
        <p:spPr>
          <a:xfrm>
            <a:off x="0" y="179388"/>
            <a:ext cx="7043738" cy="63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solidFill>
                  <a:srgbClr val="0000CC"/>
                </a:solidFill>
                <a:latin typeface="+mj-ea"/>
              </a:rPr>
              <a:t> 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CN" altLang="en-US" sz="3200" b="1" dirty="0">
              <a:solidFill>
                <a:srgbClr val="0000CC"/>
              </a:solidFill>
              <a:latin typeface="+mj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365125" y="836930"/>
          <a:ext cx="8437880" cy="544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/>
                <a:gridCol w="540385"/>
                <a:gridCol w="2162810"/>
                <a:gridCol w="2025015"/>
                <a:gridCol w="2265045"/>
              </a:tblGrid>
              <a:tr h="31242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1"/>
                        <a:t>项目启动时间</a:t>
                      </a:r>
                      <a:endParaRPr lang="zh-CN" altLang="en-US" sz="1200" b="1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 h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1"/>
                        <a:t>计划工期</a:t>
                      </a:r>
                      <a:endParaRPr lang="zh-CN" altLang="en-US" sz="1200" b="1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1"/>
                        <a:t>实际工期</a:t>
                      </a:r>
                      <a:endParaRPr lang="zh-CN" altLang="en-US" sz="1200" b="1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1"/>
                        <a:t>总体进度情况</a:t>
                      </a:r>
                      <a:endParaRPr lang="zh-CN" altLang="en-US" sz="1200" b="1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</a:tr>
              <a:tr h="31242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0">
                          <a:sym typeface="+mn-ea"/>
                        </a:rPr>
                        <a:t>2021-2-20</a:t>
                      </a:r>
                      <a:endParaRPr lang="en-US" altLang="zh-CN" sz="1200" b="0"/>
                    </a:p>
                  </a:txBody>
                  <a:tcPr anchor="ctr" anchorCtr="0"/>
                </a:tc>
                <a:tc h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0">
                          <a:sym typeface="+mn-ea"/>
                        </a:rPr>
                        <a:t>XX</a:t>
                      </a:r>
                      <a:r>
                        <a:rPr lang="zh-CN" altLang="en-US" sz="1200" b="0">
                          <a:sym typeface="+mn-ea"/>
                        </a:rPr>
                        <a:t>天</a:t>
                      </a:r>
                      <a:endParaRPr lang="zh-CN" altLang="en-US" sz="1200" b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0">
                          <a:sym typeface="+mn-ea"/>
                        </a:rPr>
                        <a:t>XX</a:t>
                      </a:r>
                      <a:r>
                        <a:rPr lang="zh-CN" altLang="en-US" sz="1200" b="0">
                          <a:sym typeface="+mn-ea"/>
                        </a:rPr>
                        <a:t>天</a:t>
                      </a:r>
                      <a:endParaRPr lang="zh-CN" altLang="en-US" sz="1200" b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rgbClr val="FF0000"/>
                          </a:solidFill>
                          <a:sym typeface="+mn-ea"/>
                        </a:rPr>
                        <a:t>延期</a:t>
                      </a:r>
                      <a:r>
                        <a:rPr lang="en-US" altLang="zh-CN" sz="1200" b="0">
                          <a:solidFill>
                            <a:srgbClr val="FF0000"/>
                          </a:solidFill>
                          <a:sym typeface="+mn-ea"/>
                        </a:rPr>
                        <a:t>XX</a:t>
                      </a:r>
                      <a:r>
                        <a:rPr lang="zh-CN" altLang="en-US" sz="1200" b="0">
                          <a:solidFill>
                            <a:srgbClr val="FF0000"/>
                          </a:solidFill>
                          <a:sym typeface="+mn-ea"/>
                        </a:rPr>
                        <a:t>天完成</a:t>
                      </a:r>
                      <a:endParaRPr lang="zh-CN" altLang="en-US" sz="1200" b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</a:tr>
              <a:tr h="31242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chemeClr val="bg1"/>
                          </a:solidFill>
                        </a:rPr>
                        <a:t>需求数量</a:t>
                      </a:r>
                      <a:endParaRPr lang="zh-CN" altLang="en-US" sz="1200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 h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chemeClr val="bg1"/>
                          </a:solidFill>
                        </a:rPr>
                        <a:t>完成数量</a:t>
                      </a:r>
                      <a:endParaRPr lang="zh-CN" altLang="en-US" sz="1200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chemeClr val="bg1"/>
                          </a:solidFill>
                        </a:rPr>
                        <a:t>完成情况</a:t>
                      </a:r>
                      <a:endParaRPr lang="zh-CN" altLang="en-US" sz="1200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chemeClr val="bg1"/>
                          </a:solidFill>
                        </a:rPr>
                        <a:t>备注</a:t>
                      </a:r>
                      <a:endParaRPr lang="zh-CN" altLang="en-US" sz="1200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</a:tr>
              <a:tr h="31242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0"/>
                        <a:t>4</a:t>
                      </a:r>
                      <a:endParaRPr lang="en-US" altLang="zh-CN" sz="1200" b="0"/>
                    </a:p>
                  </a:txBody>
                  <a:tcPr anchor="ctr" anchorCtr="0"/>
                </a:tc>
                <a:tc h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0"/>
                        <a:t>5</a:t>
                      </a:r>
                      <a:endParaRPr lang="en-US" altLang="zh-CN" sz="1200" b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0"/>
                        <a:t>超预期完成</a:t>
                      </a:r>
                      <a:endParaRPr lang="zh-CN" altLang="en-US" sz="1200" b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</a:rPr>
                        <a:t>过程中发现</a:t>
                      </a:r>
                      <a:r>
                        <a:rPr lang="zh-CN" altLang="en-US" sz="1200" b="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…需求确认</a:t>
                      </a:r>
                      <a:r>
                        <a:rPr lang="zh-CN" altLang="en-US" sz="1200" b="0">
                          <a:solidFill>
                            <a:schemeClr val="tx1"/>
                          </a:solidFill>
                        </a:rPr>
                        <a:t>添加</a:t>
                      </a:r>
                      <a:endParaRPr lang="zh-CN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</a:tr>
              <a:tr h="31242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chemeClr val="bg1"/>
                          </a:solidFill>
                        </a:rPr>
                        <a:t>计划成本</a:t>
                      </a:r>
                      <a:endParaRPr lang="zh-CN" altLang="en-US" sz="1200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 h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chemeClr val="bg1"/>
                          </a:solidFill>
                        </a:rPr>
                        <a:t>实际成本</a:t>
                      </a:r>
                      <a:endParaRPr lang="zh-CN" altLang="en-US" sz="1200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chemeClr val="bg1"/>
                          </a:solidFill>
                        </a:rPr>
                        <a:t>投入情况</a:t>
                      </a:r>
                      <a:endParaRPr lang="zh-CN" altLang="en-US" sz="1200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chemeClr val="bg1"/>
                          </a:solidFill>
                        </a:rPr>
                        <a:t>备注</a:t>
                      </a:r>
                      <a:endParaRPr lang="zh-CN" altLang="en-US" sz="1200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</a:tr>
              <a:tr h="31242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0"/>
                        <a:t>XX</a:t>
                      </a:r>
                      <a:r>
                        <a:rPr lang="zh-CN" altLang="en-US" sz="1200" b="0"/>
                        <a:t>万元</a:t>
                      </a:r>
                      <a:endParaRPr lang="zh-CN" altLang="en-US" sz="1200" b="0"/>
                    </a:p>
                  </a:txBody>
                  <a:tcPr anchor="ctr" anchorCtr="0"/>
                </a:tc>
                <a:tc h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0"/>
                        <a:t>XX</a:t>
                      </a:r>
                      <a:r>
                        <a:rPr lang="zh-CN" altLang="en-US" sz="1200" b="0"/>
                        <a:t>万元</a:t>
                      </a:r>
                      <a:endParaRPr lang="zh-CN" altLang="en-US" sz="1200" b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0"/>
                        <a:t>节省</a:t>
                      </a:r>
                      <a:r>
                        <a:rPr lang="en-US" altLang="zh-CN" sz="1200" b="0"/>
                        <a:t>XX</a:t>
                      </a:r>
                      <a:r>
                        <a:rPr lang="zh-CN" altLang="en-US" sz="1200" b="0"/>
                        <a:t>万元</a:t>
                      </a:r>
                      <a:endParaRPr lang="zh-CN" altLang="en-US" sz="1200" b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 b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</a:tr>
              <a:tr h="372745">
                <a:tc gridSpan="5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chemeClr val="bg1"/>
                          </a:solidFill>
                        </a:rPr>
                        <a:t>项目总体进度、需求、成本情况原因分析（按期、提前完成或延期完成经验总结）</a:t>
                      </a:r>
                      <a:endParaRPr lang="zh-CN" altLang="en-US" sz="1200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 hMerge="1">
                  <a:tcPr anchor="ctr" anchorCtr="0">
                    <a:solidFill>
                      <a:srgbClr val="4F80BD"/>
                    </a:solidFill>
                  </a:tcPr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  <a:tr h="45720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chemeClr val="bg1"/>
                          </a:solidFill>
                        </a:rPr>
                        <a:t>原因分析</a:t>
                      </a: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zh-CN" altLang="en-US" sz="1200" b="1">
                          <a:solidFill>
                            <a:schemeClr val="bg1"/>
                          </a:solidFill>
                          <a:sym typeface="+mn-ea"/>
                        </a:rPr>
                        <a:t>进度</a:t>
                      </a:r>
                      <a:endParaRPr lang="zh-CN" altLang="en-US" sz="1200" b="1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1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前期未做好排期</a:t>
                      </a:r>
                      <a:endParaRPr lang="zh-CN" altLang="en-US" sz="1200"/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  <a:tr h="45720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2</a:t>
                      </a:r>
                      <a:endParaRPr lang="en-US" altLang="zh-CN" sz="1200"/>
                    </a:p>
                  </a:txBody>
                  <a:tcPr anchor="ctr" anchorCtr="0"/>
                </a:tc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突发自然灾害不可控因素</a:t>
                      </a:r>
                      <a:r>
                        <a:rPr lang="zh-CN" altLang="en-US" sz="1200">
                          <a:sym typeface="+mn-ea"/>
                        </a:rPr>
                        <a:t>等出现时</a:t>
                      </a:r>
                      <a:r>
                        <a:rPr lang="zh-CN" altLang="en-US" sz="1200">
                          <a:sym typeface="+mn-ea"/>
                        </a:rPr>
                        <a:t>未及时变更，或未做好信息收集分析判断导致变更排期不合理。</a:t>
                      </a:r>
                      <a:endParaRPr lang="zh-CN" altLang="en-US" sz="1200"/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  <a:tr h="45720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altLang="zh-CN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…………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  <a:tr h="45720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chemeClr val="bg1"/>
                          </a:solidFill>
                          <a:sym typeface="+mn-ea"/>
                        </a:rPr>
                        <a:t>原因分析</a:t>
                      </a:r>
                      <a:r>
                        <a:rPr lang="en-US" altLang="zh-CN" sz="1200" b="1">
                          <a:solidFill>
                            <a:schemeClr val="bg1"/>
                          </a:solidFill>
                          <a:sym typeface="+mn-ea"/>
                        </a:rPr>
                        <a:t>-</a:t>
                      </a:r>
                      <a:r>
                        <a:rPr lang="zh-CN" altLang="en-US" sz="1200" b="1">
                          <a:solidFill>
                            <a:schemeClr val="bg1"/>
                          </a:solidFill>
                          <a:sym typeface="+mn-ea"/>
                        </a:rPr>
                        <a:t>需求</a:t>
                      </a:r>
                      <a:endParaRPr lang="zh-CN" altLang="en-US" sz="1200" b="1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altLang="zh-CN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 gridSpan="3">
                  <a:txBody>
                    <a:bodyPr/>
                    <a:p>
                      <a:pPr algn="ctr">
                        <a:buNone/>
                      </a:pP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  <a:tr h="45720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altLang="zh-CN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 gridSpan="3">
                  <a:txBody>
                    <a:bodyPr/>
                    <a:p>
                      <a:pPr algn="ctr">
                        <a:buNone/>
                      </a:pP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  <a:tr h="45720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chemeClr val="bg1"/>
                          </a:solidFill>
                          <a:sym typeface="+mn-ea"/>
                        </a:rPr>
                        <a:t>原因分析</a:t>
                      </a:r>
                      <a:r>
                        <a:rPr lang="en-US" altLang="zh-CN" sz="1200" b="1">
                          <a:solidFill>
                            <a:schemeClr val="bg1"/>
                          </a:solidFill>
                          <a:sym typeface="+mn-ea"/>
                        </a:rPr>
                        <a:t>-</a:t>
                      </a:r>
                      <a:r>
                        <a:rPr lang="zh-CN" altLang="en-US" sz="1200" b="1">
                          <a:solidFill>
                            <a:schemeClr val="bg1"/>
                          </a:solidFill>
                          <a:sym typeface="+mn-ea"/>
                        </a:rPr>
                        <a:t>成本</a:t>
                      </a:r>
                      <a:endParaRPr lang="zh-CN" altLang="en-US" sz="1200" b="1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altLang="zh-CN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 gridSpan="3">
                  <a:txBody>
                    <a:bodyPr/>
                    <a:p>
                      <a:pPr algn="ctr">
                        <a:buNone/>
                      </a:pP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  <a:tr h="45720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altLang="zh-CN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 gridSpan="3">
                  <a:txBody>
                    <a:bodyPr/>
                    <a:p>
                      <a:pPr algn="ctr">
                        <a:buNone/>
                      </a:pP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857250"/>
            <a:ext cx="9141620" cy="27337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4" tIns="34272" rIns="68544" bIns="34272" rtlCol="0"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dirty="0">
              <a:solidFill>
                <a:srgbClr val="0066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4" name="标题 1"/>
          <p:cNvSpPr txBox="1">
            <a:spLocks noChangeArrowheads="1"/>
          </p:cNvSpPr>
          <p:nvPr/>
        </p:nvSpPr>
        <p:spPr>
          <a:xfrm>
            <a:off x="683568" y="2272478"/>
            <a:ext cx="8151497" cy="1102519"/>
          </a:xfrm>
          <a:prstGeom prst="rect">
            <a:avLst/>
          </a:prstGeom>
        </p:spPr>
        <p:txBody>
          <a:bodyPr vert="horz" lIns="68544" tIns="34272" rIns="68544" bIns="34272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5400" dirty="0">
                <a:solidFill>
                  <a:prstClr val="white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anose="04040905080B02020502" pitchFamily="82" charset="0"/>
                <a:sym typeface="Impact" panose="020B0806030902050204" pitchFamily="34" charset="0"/>
              </a:rPr>
              <a:t>Thank </a:t>
            </a:r>
            <a:r>
              <a:rPr lang="en-US" altLang="zh-CN" sz="5400" dirty="0">
                <a:solidFill>
                  <a:prstClr val="white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anose="04040905080B02020502" pitchFamily="82" charset="0"/>
                <a:ea typeface="微软雅黑" panose="020B0503020204020204" pitchFamily="34" charset="-122"/>
                <a:sym typeface="Impact" panose="020B0806030902050204" pitchFamily="34" charset="0"/>
              </a:rPr>
              <a:t>You</a:t>
            </a:r>
            <a:endParaRPr lang="zh-CN" altLang="en-US" sz="2400" dirty="0">
              <a:solidFill>
                <a:prstClr val="white"/>
              </a:solidFill>
              <a:effectLst>
                <a:reflection blurRad="6350" stA="55000" endA="300" endPos="45500" dir="5400000" sy="-100000" algn="bl" rotWithShape="0"/>
              </a:effectLst>
              <a:latin typeface="Broadway" panose="04040905080B02020502" pitchFamily="82" charset="0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5859270"/>
            <a:ext cx="9141620" cy="1414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4" tIns="34272" rIns="68544" bIns="34272" rtlCol="0"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940153" y="4842774"/>
            <a:ext cx="3173712" cy="935952"/>
            <a:chOff x="1097176" y="1215642"/>
            <a:chExt cx="2595895" cy="765549"/>
          </a:xfrm>
        </p:grpSpPr>
        <p:pic>
          <p:nvPicPr>
            <p:cNvPr id="9" name="Picture 1" descr="LOGO3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87" r="26726" b="43598"/>
            <a:stretch>
              <a:fillRect/>
            </a:stretch>
          </p:blipFill>
          <p:spPr bwMode="auto">
            <a:xfrm>
              <a:off x="1097176" y="1215642"/>
              <a:ext cx="833719" cy="765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" descr="LOGO3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676"/>
            <a:stretch>
              <a:fillRect/>
            </a:stretch>
          </p:blipFill>
          <p:spPr bwMode="auto">
            <a:xfrm>
              <a:off x="1835696" y="1344613"/>
              <a:ext cx="1857375" cy="588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/>
          <p:cNvSpPr txBox="1"/>
          <p:nvPr/>
        </p:nvSpPr>
        <p:spPr>
          <a:xfrm>
            <a:off x="1117416" y="2797044"/>
            <a:ext cx="178127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prstClr val="white"/>
                </a:solidFill>
                <a:latin typeface="Agency FB" panose="020B0503020202020204" pitchFamily="34" charset="0"/>
                <a:ea typeface="Adobe 宋体 Std L" pitchFamily="18" charset="-122"/>
              </a:rPr>
              <a:t>Contents Page</a:t>
            </a:r>
            <a:endParaRPr lang="zh-CN" altLang="en-US" sz="2400" dirty="0">
              <a:solidFill>
                <a:prstClr val="white"/>
              </a:solidFill>
              <a:latin typeface="Agency FB" panose="020B0503020202020204" pitchFamily="34" charset="0"/>
              <a:ea typeface="Adobe 宋体 Std L" pitchFamily="18" charset="-122"/>
            </a:endParaRPr>
          </a:p>
        </p:txBody>
      </p:sp>
      <p:sp>
        <p:nvSpPr>
          <p:cNvPr id="6" name="文本框 13"/>
          <p:cNvSpPr txBox="1"/>
          <p:nvPr/>
        </p:nvSpPr>
        <p:spPr>
          <a:xfrm>
            <a:off x="1117416" y="2132857"/>
            <a:ext cx="1781270" cy="6527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800" b="1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rPr>
              <a:t>目录页</a:t>
            </a:r>
            <a:endParaRPr lang="zh-CN" altLang="en-US" sz="3800" b="1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563888" y="1173929"/>
            <a:ext cx="4709691" cy="48968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361" tIns="45680" rIns="91361" bIns="45680"/>
          <a:lstStyle/>
          <a:p>
            <a:pPr marL="0" indent="0" latinLnBrk="0">
              <a:spcBef>
                <a:spcPts val="1200"/>
              </a:spcBef>
              <a:buClr>
                <a:srgbClr val="3333FF"/>
              </a:buClr>
              <a:buSzPct val="75000"/>
              <a:buFont typeface="+mj-ea"/>
              <a:buNone/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一、组织架构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latinLnBrk="0">
              <a:spcBef>
                <a:spcPts val="1200"/>
              </a:spcBef>
              <a:buClr>
                <a:srgbClr val="3333FF"/>
              </a:buClr>
              <a:buSzPct val="75000"/>
              <a:buFont typeface="+mj-ea"/>
              <a:buNone/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二、需求完成情况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latinLnBrk="0">
              <a:spcBef>
                <a:spcPts val="1200"/>
              </a:spcBef>
              <a:buClr>
                <a:srgbClr val="3333FF"/>
              </a:buClr>
              <a:buSzPct val="75000"/>
              <a:buFont typeface="+mj-ea"/>
              <a:buNone/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三、项目进度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latinLnBrk="0">
              <a:spcBef>
                <a:spcPts val="1200"/>
              </a:spcBef>
              <a:buClr>
                <a:srgbClr val="3333FF"/>
              </a:buClr>
              <a:buSzPct val="75000"/>
              <a:buFont typeface="+mj-ea"/>
              <a:buNone/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四、系统现场运行情况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latinLnBrk="0">
              <a:spcBef>
                <a:spcPts val="1200"/>
              </a:spcBef>
              <a:buClr>
                <a:srgbClr val="3333FF"/>
              </a:buClr>
              <a:buSzPct val="75000"/>
              <a:buFont typeface="+mj-ea"/>
              <a:buNone/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五、交付清单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latinLnBrk="0">
              <a:spcBef>
                <a:spcPts val="1200"/>
              </a:spcBef>
              <a:buClr>
                <a:srgbClr val="3333FF"/>
              </a:buClr>
              <a:buSzPct val="75000"/>
              <a:buFont typeface="+mj-ea"/>
              <a:buNone/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六、遗留问题和解决计划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latinLnBrk="0">
              <a:spcBef>
                <a:spcPts val="1200"/>
              </a:spcBef>
              <a:buClr>
                <a:srgbClr val="3333FF"/>
              </a:buClr>
              <a:buSzPct val="75000"/>
              <a:buFont typeface="+mj-ea"/>
              <a:buNone/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七、后续需求和维护计划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latinLnBrk="0">
              <a:spcBef>
                <a:spcPts val="1200"/>
              </a:spcBef>
              <a:buClr>
                <a:srgbClr val="3333FF"/>
              </a:buClr>
              <a:buSzPct val="75000"/>
              <a:buFont typeface="+mj-ea"/>
              <a:buNone/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八、成果展示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latinLnBrk="0">
              <a:spcBef>
                <a:spcPts val="1200"/>
              </a:spcBef>
              <a:buClr>
                <a:srgbClr val="3333FF"/>
              </a:buClr>
              <a:buSzPct val="75000"/>
              <a:buFont typeface="+mj-ea"/>
              <a:buNone/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九、项目总结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Bef>
                <a:spcPct val="20000"/>
              </a:spcBef>
              <a:buClr>
                <a:srgbClr val="3333FF"/>
              </a:buClr>
              <a:buSzPct val="75000"/>
              <a:buFont typeface="+mj-ea"/>
              <a:buAutoNum type="ea1JpnChsDbPeriod"/>
            </a:pP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2"/>
          <p:cNvSpPr>
            <a:spLocks noGrp="1"/>
          </p:cNvSpPr>
          <p:nvPr>
            <p:ph type="title" idx="4294967295"/>
          </p:nvPr>
        </p:nvSpPr>
        <p:spPr>
          <a:xfrm>
            <a:off x="0" y="182563"/>
            <a:ext cx="7043738" cy="638175"/>
          </a:xfrm>
        </p:spPr>
        <p:txBody>
          <a:bodyPr/>
          <a:lstStyle/>
          <a:p>
            <a:pPr algn="l"/>
            <a:r>
              <a:rPr lang="zh-CN" altLang="en-US" sz="2800" dirty="0">
                <a:latin typeface="+mj-ea"/>
              </a:rPr>
              <a:t> 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组织架构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516255" y="1052830"/>
          <a:ext cx="8110855" cy="3615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435"/>
                <a:gridCol w="1899920"/>
                <a:gridCol w="5651500"/>
              </a:tblGrid>
              <a:tr h="4533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序号</a:t>
                      </a:r>
                      <a:endParaRPr lang="zh-CN" altLang="en-US" sz="1200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职能</a:t>
                      </a:r>
                      <a:endParaRPr lang="zh-CN" altLang="en-US" sz="1200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姓名</a:t>
                      </a:r>
                      <a:endParaRPr lang="zh-CN" altLang="en-US" sz="1200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</a:tr>
              <a:tr h="3848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1</a:t>
                      </a:r>
                      <a:endParaRPr lang="en-US" altLang="zh-CN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项目经理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王德坤</a:t>
                      </a:r>
                      <a:endParaRPr lang="zh-CN" altLang="en-US" sz="1200"/>
                    </a:p>
                  </a:txBody>
                  <a:tcPr anchor="ctr" anchorCtr="0"/>
                </a:tc>
              </a:tr>
              <a:tr h="386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2</a:t>
                      </a:r>
                      <a:endParaRPr lang="en-US" altLang="zh-CN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UI</a:t>
                      </a:r>
                      <a:r>
                        <a:rPr lang="zh-CN" altLang="en-US" sz="1200"/>
                        <a:t>设计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386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3</a:t>
                      </a:r>
                      <a:endParaRPr lang="en-US" altLang="zh-CN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后台开发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386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4</a:t>
                      </a:r>
                      <a:endParaRPr lang="en-US" altLang="zh-CN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客户端开发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386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5</a:t>
                      </a:r>
                      <a:endParaRPr lang="en-US" altLang="zh-CN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测试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386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6</a:t>
                      </a:r>
                      <a:endParaRPr lang="en-US" altLang="zh-CN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运维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4603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…</a:t>
                      </a:r>
                      <a:endParaRPr lang="en-US" altLang="zh-CN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…………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…………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38608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 idx="4294967295"/>
          </p:nvPr>
        </p:nvSpPr>
        <p:spPr>
          <a:xfrm>
            <a:off x="0" y="201613"/>
            <a:ext cx="7043738" cy="6397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3200" b="1" dirty="0">
                <a:solidFill>
                  <a:srgbClr val="0000CC"/>
                </a:solidFill>
                <a:latin typeface="+mj-ea"/>
              </a:rPr>
              <a:t> 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需求完成情况</a:t>
            </a:r>
            <a:endParaRPr lang="zh-CN" altLang="en-US" sz="2800" dirty="0">
              <a:latin typeface="+mj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389890" y="1196975"/>
          <a:ext cx="8364220" cy="2795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585"/>
                <a:gridCol w="1748155"/>
                <a:gridCol w="3940810"/>
                <a:gridCol w="1078230"/>
                <a:gridCol w="1107440"/>
              </a:tblGrid>
              <a:tr h="3994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序号</a:t>
                      </a:r>
                      <a:endParaRPr lang="zh-CN" altLang="en-US" sz="1200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需求项</a:t>
                      </a:r>
                      <a:endParaRPr lang="zh-CN" altLang="en-US" sz="1200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详细描述</a:t>
                      </a:r>
                      <a:endParaRPr lang="zh-CN" altLang="en-US" sz="1200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完成情况</a:t>
                      </a:r>
                      <a:endParaRPr lang="zh-CN" altLang="en-US" sz="1200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备注</a:t>
                      </a:r>
                      <a:endParaRPr lang="zh-CN" altLang="en-US" sz="1200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</a:tr>
              <a:tr h="3994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1</a:t>
                      </a:r>
                      <a:endParaRPr lang="en-US" altLang="zh-CN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优化</a:t>
                      </a:r>
                      <a:r>
                        <a:rPr lang="en-US" altLang="zh-CN" sz="1200">
                          <a:sym typeface="+mn-ea"/>
                        </a:rPr>
                        <a:t>XX</a:t>
                      </a:r>
                      <a:r>
                        <a:rPr lang="zh-CN" altLang="en-US" sz="1200">
                          <a:sym typeface="+mn-ea"/>
                        </a:rPr>
                        <a:t>界面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已完成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3994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2</a:t>
                      </a:r>
                      <a:endParaRPr lang="en-US" altLang="zh-CN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增加</a:t>
                      </a:r>
                      <a:r>
                        <a:rPr lang="en-US" altLang="zh-CN" sz="1200">
                          <a:sym typeface="+mn-ea"/>
                        </a:rPr>
                        <a:t>XX</a:t>
                      </a:r>
                      <a:r>
                        <a:rPr lang="zh-CN" altLang="en-US" sz="1200">
                          <a:sym typeface="+mn-ea"/>
                        </a:rPr>
                        <a:t>功能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已完成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需求计划外</a:t>
                      </a:r>
                      <a:endParaRPr lang="zh-CN" altLang="en-US" sz="1200"/>
                    </a:p>
                  </a:txBody>
                  <a:tcPr anchor="ctr" anchorCtr="0"/>
                </a:tc>
              </a:tr>
              <a:tr h="3994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…………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…………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3994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3994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3994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 idx="4294967295"/>
          </p:nvPr>
        </p:nvSpPr>
        <p:spPr>
          <a:xfrm>
            <a:off x="0" y="201613"/>
            <a:ext cx="7043738" cy="6397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3200" b="1" dirty="0">
                <a:solidFill>
                  <a:srgbClr val="0000CC"/>
                </a:solidFill>
                <a:latin typeface="+mj-ea"/>
              </a:rPr>
              <a:t> 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项目进度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395605" y="1052830"/>
          <a:ext cx="8364220" cy="525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110"/>
                <a:gridCol w="1106170"/>
                <a:gridCol w="1167130"/>
                <a:gridCol w="3215640"/>
                <a:gridCol w="989965"/>
                <a:gridCol w="1513205"/>
              </a:tblGrid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序号</a:t>
                      </a:r>
                      <a:endParaRPr lang="zh-CN" altLang="en-US" sz="1200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计划完成时间</a:t>
                      </a:r>
                      <a:endParaRPr lang="zh-CN" altLang="en-US" sz="1200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实际完成时间</a:t>
                      </a:r>
                      <a:endParaRPr lang="zh-CN" altLang="en-US" sz="1200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工作内容</a:t>
                      </a:r>
                      <a:endParaRPr lang="zh-CN" altLang="en-US" sz="1200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完成情况</a:t>
                      </a:r>
                      <a:endParaRPr lang="zh-CN" altLang="en-US" sz="1200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原因分析</a:t>
                      </a:r>
                      <a:endParaRPr lang="zh-CN" altLang="en-US" sz="1200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</a:tr>
              <a:tr h="3994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1</a:t>
                      </a:r>
                      <a:endParaRPr lang="en-US" altLang="zh-CN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/>
                        <a:t>2021-3-4</a:t>
                      </a:r>
                      <a:endParaRPr 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2021-5-6</a:t>
                      </a:r>
                      <a:endParaRPr lang="en-US" altLang="zh-CN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延期完成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3994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2</a:t>
                      </a:r>
                      <a:endParaRPr lang="en-US" altLang="zh-CN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ym typeface="+mn-ea"/>
                        </a:rPr>
                        <a:t>2021-6-4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2021-6-1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按期完成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3994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…………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…………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3994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3994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3994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3994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3994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3994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3994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3994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3994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 idx="4294967295"/>
          </p:nvPr>
        </p:nvSpPr>
        <p:spPr>
          <a:xfrm>
            <a:off x="0" y="87313"/>
            <a:ext cx="7043738" cy="711200"/>
          </a:xfrm>
        </p:spPr>
        <p:txBody>
          <a:bodyPr/>
          <a:lstStyle/>
          <a:p>
            <a:pPr algn="l"/>
            <a:r>
              <a:rPr lang="zh-CN" altLang="en-US" sz="3200" b="1" dirty="0">
                <a:solidFill>
                  <a:srgbClr val="0000CC"/>
                </a:solidFill>
                <a:latin typeface="+mj-ea"/>
              </a:rPr>
              <a:t> 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系统现场运行情况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5" name="矩形 1"/>
          <p:cNvSpPr>
            <a:spLocks noChangeArrowheads="1"/>
          </p:cNvSpPr>
          <p:nvPr/>
        </p:nvSpPr>
        <p:spPr bwMode="auto">
          <a:xfrm>
            <a:off x="339469" y="910300"/>
            <a:ext cx="8161337" cy="39878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现场测试风场：华能广西南宁马山状元风电场</a:t>
            </a:r>
            <a:endParaRPr lang="zh-CN" altLang="en-US" sz="20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316" name="矩形 4"/>
          <p:cNvSpPr>
            <a:spLocks noChangeArrowheads="1"/>
          </p:cNvSpPr>
          <p:nvPr/>
        </p:nvSpPr>
        <p:spPr bwMode="auto">
          <a:xfrm>
            <a:off x="339469" y="1637643"/>
            <a:ext cx="8161337" cy="3784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dirty="0">
                <a:latin typeface="宋体" panose="02010600030101010101" pitchFamily="2" charset="-122"/>
              </a:rPr>
              <a:t>1</a:t>
            </a:r>
            <a:r>
              <a:rPr lang="zh-CN" altLang="en-US" sz="1200" dirty="0">
                <a:latin typeface="宋体" panose="02010600030101010101" pitchFamily="2" charset="-122"/>
              </a:rPr>
              <a:t>、系统已部署到现场备用服务器运行，截止</a:t>
            </a:r>
            <a:r>
              <a:rPr lang="en-US" altLang="zh-CN" sz="1200" dirty="0">
                <a:latin typeface="宋体" panose="02010600030101010101" pitchFamily="2" charset="-122"/>
              </a:rPr>
              <a:t>4</a:t>
            </a:r>
            <a:r>
              <a:rPr lang="zh-CN" altLang="en-US" sz="1200" dirty="0">
                <a:latin typeface="宋体" panose="02010600030101010101" pitchFamily="2" charset="-122"/>
              </a:rPr>
              <a:t>月</a:t>
            </a:r>
            <a:r>
              <a:rPr lang="en-US" altLang="zh-CN" sz="1200" dirty="0">
                <a:latin typeface="宋体" panose="02010600030101010101" pitchFamily="2" charset="-122"/>
              </a:rPr>
              <a:t>20</a:t>
            </a:r>
            <a:r>
              <a:rPr lang="zh-CN" altLang="en-US" sz="1200" dirty="0">
                <a:latin typeface="宋体" panose="02010600030101010101" pitchFamily="2" charset="-122"/>
              </a:rPr>
              <a:t>日，已运行</a:t>
            </a:r>
            <a:r>
              <a:rPr lang="en-US" altLang="zh-CN" sz="1200" dirty="0">
                <a:latin typeface="宋体" panose="02010600030101010101" pitchFamily="2" charset="-122"/>
              </a:rPr>
              <a:t>480</a:t>
            </a:r>
            <a:r>
              <a:rPr lang="zh-CN" altLang="en-US" sz="1200" dirty="0">
                <a:latin typeface="宋体" panose="02010600030101010101" pitchFamily="2" charset="-122"/>
              </a:rPr>
              <a:t>多个小时</a:t>
            </a:r>
            <a:endParaRPr lang="en-US" altLang="zh-CN" sz="1200" dirty="0">
              <a:latin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200" dirty="0">
                <a:latin typeface="宋体" panose="02010600030101010101" pitchFamily="2" charset="-122"/>
              </a:rPr>
              <a:t>2</a:t>
            </a:r>
            <a:r>
              <a:rPr lang="zh-CN" altLang="en-US" sz="1200" dirty="0">
                <a:latin typeface="宋体" panose="02010600030101010101" pitchFamily="2" charset="-122"/>
              </a:rPr>
              <a:t>、后台软件重大</a:t>
            </a:r>
            <a:r>
              <a:rPr lang="en-US" altLang="zh-CN" sz="1200" dirty="0">
                <a:latin typeface="宋体" panose="02010600030101010101" pitchFamily="2" charset="-122"/>
              </a:rPr>
              <a:t>bug</a:t>
            </a:r>
            <a:r>
              <a:rPr lang="zh-CN" altLang="en-US" sz="1200" dirty="0">
                <a:latin typeface="宋体" panose="02010600030101010101" pitchFamily="2" charset="-122"/>
              </a:rPr>
              <a:t>已全部修复完毕，系统能正常使用</a:t>
            </a:r>
            <a:endParaRPr lang="en-US" altLang="zh-CN" sz="1200" dirty="0">
              <a:latin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200" dirty="0">
                <a:latin typeface="宋体" panose="02010600030101010101" pitchFamily="2" charset="-122"/>
              </a:rPr>
              <a:t>3</a:t>
            </a:r>
            <a:r>
              <a:rPr lang="zh-CN" altLang="en-US" sz="1200" dirty="0">
                <a:latin typeface="宋体" panose="02010600030101010101" pitchFamily="2" charset="-122"/>
              </a:rPr>
              <a:t>、系统数据报表、曲线统计满足业主日常需求。</a:t>
            </a:r>
            <a:endParaRPr lang="en-US" altLang="zh-CN" sz="1200" dirty="0">
              <a:latin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endParaRPr lang="en-US" altLang="zh-CN" sz="1200" dirty="0">
              <a:latin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endParaRPr lang="en-US" altLang="zh-CN" sz="1200" dirty="0">
              <a:latin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endParaRPr lang="en-US" altLang="zh-CN" sz="1200" dirty="0">
              <a:latin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endParaRPr lang="en-US" altLang="zh-CN" sz="1200" dirty="0">
              <a:latin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endParaRPr lang="en-US" altLang="zh-CN" sz="1200" dirty="0">
              <a:latin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endParaRPr lang="en-US" altLang="zh-CN" sz="1200" dirty="0">
              <a:latin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endParaRPr lang="en-US" altLang="zh-CN" sz="12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 idx="4294967295"/>
          </p:nvPr>
        </p:nvSpPr>
        <p:spPr>
          <a:xfrm>
            <a:off x="0" y="176213"/>
            <a:ext cx="7043738" cy="638175"/>
          </a:xfrm>
        </p:spPr>
        <p:txBody>
          <a:bodyPr/>
          <a:lstStyle/>
          <a:p>
            <a:pPr algn="l"/>
            <a:r>
              <a:rPr lang="zh-CN" altLang="en-US" sz="3200" b="1" dirty="0">
                <a:solidFill>
                  <a:srgbClr val="0000CC"/>
                </a:solidFill>
                <a:latin typeface="+mj-ea"/>
              </a:rPr>
              <a:t> 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交付清单—项目过程文档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467360" y="1124585"/>
          <a:ext cx="8176260" cy="343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165"/>
                <a:gridCol w="4470400"/>
                <a:gridCol w="1221740"/>
                <a:gridCol w="1925955"/>
              </a:tblGrid>
              <a:tr h="4902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序号</a:t>
                      </a:r>
                      <a:endParaRPr lang="zh-CN" altLang="en-US" sz="1200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技术文档</a:t>
                      </a:r>
                      <a:endParaRPr lang="zh-CN" altLang="en-US" sz="1200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交付状况</a:t>
                      </a:r>
                      <a:endParaRPr lang="zh-CN" altLang="en-US" sz="1200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存放路径、地点</a:t>
                      </a:r>
                      <a:endParaRPr lang="zh-CN" altLang="en-US" sz="1200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</a:tr>
              <a:tr h="49022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anose="020B0604030504040204" pitchFamily="34" charset="0"/>
                        <a:buNone/>
                        <a:defRPr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立项文件（</a:t>
                      </a:r>
                      <a:r>
                        <a:rPr lang="zh-CN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签批版</a:t>
                      </a: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立项书、立项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PPT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、评审意见表）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anchor="ctr" anchorCtr="0" horzOverflow="overflow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49022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anose="020B060403050404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任务分解计划（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WBS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）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anchor="ctr" anchorCtr="0" horzOverflow="overflow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49022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anose="020B060403050404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项目启动会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PPT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anchor="ctr" anchorCtr="0" horzOverflow="overflow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49022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anose="020B0604030504040204" pitchFamily="34" charset="0"/>
                        <a:buNone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sym typeface="宋体" panose="02010600030101010101" pitchFamily="2" charset="-122"/>
                        </a:rPr>
                        <a:t>状态报告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+mn-ea"/>
                        <a:sym typeface="宋体" panose="02010600030101010101" pitchFamily="2" charset="-122"/>
                      </a:endParaRPr>
                    </a:p>
                  </a:txBody>
                  <a:tcPr anchor="ctr" anchorCtr="0" horzOverflow="overflow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49022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anose="020B0604030504040204" pitchFamily="34" charset="0"/>
                        <a:buNone/>
                        <a:defRPr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sym typeface="宋体" panose="02010600030101010101" pitchFamily="2" charset="-122"/>
                        </a:rPr>
                        <a:t>结项文件（</a:t>
                      </a:r>
                      <a:r>
                        <a:rPr lang="zh-CN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签批版结题报告、结项报告</a:t>
                      </a:r>
                      <a:r>
                        <a:rPr lang="en-US" altLang="zh-CN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PPT</a:t>
                      </a:r>
                      <a:r>
                        <a:rPr lang="zh-CN" altLang="en-US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、评审意见表）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+mn-ea"/>
                        <a:sym typeface="宋体" panose="02010600030101010101" pitchFamily="2" charset="-122"/>
                      </a:endParaRPr>
                    </a:p>
                  </a:txBody>
                  <a:tcPr anchor="ctr" anchorCtr="0" horzOverflow="overflow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49022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anose="020B0604030504040204" pitchFamily="34" charset="0"/>
                        <a:buNone/>
                        <a:defRPr/>
                      </a:pPr>
                      <a:r>
                        <a:rPr lang="zh-CN" altLang="en-US" sz="12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…………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+mn-ea"/>
                        <a:sym typeface="宋体" panose="02010600030101010101" pitchFamily="2" charset="-122"/>
                      </a:endParaRPr>
                    </a:p>
                  </a:txBody>
                  <a:tcPr anchor="ctr" anchorCtr="0" horzOverflow="overflow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 idx="4294967295"/>
          </p:nvPr>
        </p:nvSpPr>
        <p:spPr>
          <a:xfrm>
            <a:off x="0" y="176213"/>
            <a:ext cx="7043738" cy="63817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交付清单—技术文档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467360" y="1124585"/>
          <a:ext cx="8176260" cy="4606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165"/>
                <a:gridCol w="4470400"/>
                <a:gridCol w="1221740"/>
                <a:gridCol w="1925955"/>
              </a:tblGrid>
              <a:tr h="5118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序号</a:t>
                      </a:r>
                      <a:endParaRPr lang="zh-CN" altLang="en-US" sz="1200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技术文档</a:t>
                      </a:r>
                      <a:endParaRPr lang="zh-CN" altLang="en-US" sz="1200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交付状况</a:t>
                      </a:r>
                      <a:endParaRPr lang="zh-CN" altLang="en-US" sz="1200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存放路径、地点</a:t>
                      </a:r>
                      <a:endParaRPr lang="zh-CN" altLang="en-US" sz="1200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</a:tr>
              <a:tr h="51181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anose="020B0604030504040204" pitchFamily="34" charset="0"/>
                        <a:buNone/>
                        <a:defRPr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《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sym typeface="宋体" panose="02010600030101010101" pitchFamily="2" charset="-122"/>
                        </a:rPr>
                        <a:t>中央监控系统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sym typeface="宋体" panose="02010600030101010101" pitchFamily="2" charset="-122"/>
                        </a:rPr>
                        <a:t>V1.7.0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sym typeface="宋体" panose="02010600030101010101" pitchFamily="2" charset="-122"/>
                        </a:rPr>
                        <a:t>详细设计说明书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》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anchor="ctr" anchorCtr="0" horzOverflow="overflow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51181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anose="020B0604030504040204" pitchFamily="34" charset="0"/>
                        <a:buNone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《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sym typeface="宋体" panose="02010600030101010101" pitchFamily="2" charset="-122"/>
                        </a:rPr>
                        <a:t>软件程序源代码整理标准文档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》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anchor="ctr" anchorCtr="0" horzOverflow="overflow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51181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anose="020B0604030504040204" pitchFamily="34" charset="0"/>
                        <a:buNone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《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sym typeface="宋体" panose="02010600030101010101" pitchFamily="2" charset="-122"/>
                        </a:rPr>
                        <a:t>中央监控系统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sym typeface="宋体" panose="02010600030101010101" pitchFamily="2" charset="-122"/>
                        </a:rPr>
                        <a:t>V1.7.0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sym typeface="宋体" panose="02010600030101010101" pitchFamily="2" charset="-122"/>
                        </a:rPr>
                        <a:t>系统现场测试报告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》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anchor="ctr" anchorCtr="0" horzOverflow="overflow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51181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anose="020B0604030504040204" pitchFamily="34" charset="0"/>
                        <a:buNone/>
                        <a:defRPr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sym typeface="宋体" panose="02010600030101010101" pitchFamily="2" charset="-122"/>
                        </a:rPr>
                        <a:t>《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sym typeface="宋体" panose="02010600030101010101" pitchFamily="2" charset="-122"/>
                        </a:rPr>
                        <a:t>中央监控系统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sym typeface="宋体" panose="02010600030101010101" pitchFamily="2" charset="-122"/>
                        </a:rPr>
                        <a:t>V1.7.0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sym typeface="宋体" panose="02010600030101010101" pitchFamily="2" charset="-122"/>
                        </a:rPr>
                        <a:t>系统测试内容清单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sym typeface="宋体" panose="02010600030101010101" pitchFamily="2" charset="-122"/>
                        </a:rPr>
                        <a:t>》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+mn-ea"/>
                        <a:sym typeface="宋体" panose="02010600030101010101" pitchFamily="2" charset="-122"/>
                      </a:endParaRPr>
                    </a:p>
                  </a:txBody>
                  <a:tcPr anchor="ctr" anchorCtr="0" horzOverflow="overflow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51181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anose="020B0604030504040204" pitchFamily="34" charset="0"/>
                        <a:buNone/>
                        <a:defRPr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sym typeface="宋体" panose="02010600030101010101" pitchFamily="2" charset="-122"/>
                        </a:rPr>
                        <a:t>《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sym typeface="宋体" panose="02010600030101010101" pitchFamily="2" charset="-122"/>
                        </a:rPr>
                        <a:t>中央监控系统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sym typeface="宋体" panose="02010600030101010101" pitchFamily="2" charset="-122"/>
                        </a:rPr>
                        <a:t>V1.7.0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sym typeface="宋体" panose="02010600030101010101" pitchFamily="2" charset="-122"/>
                        </a:rPr>
                        <a:t>用户手册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sym typeface="宋体" panose="02010600030101010101" pitchFamily="2" charset="-122"/>
                        </a:rPr>
                        <a:t>》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+mn-ea"/>
                        <a:sym typeface="宋体" panose="02010600030101010101" pitchFamily="2" charset="-122"/>
                      </a:endParaRPr>
                    </a:p>
                  </a:txBody>
                  <a:tcPr anchor="ctr" anchorCtr="0" horzOverflow="overflow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51181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anose="020B0604030504040204" pitchFamily="34" charset="0"/>
                        <a:buNone/>
                        <a:defRPr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sym typeface="宋体" panose="02010600030101010101" pitchFamily="2" charset="-122"/>
                        </a:rPr>
                        <a:t>《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sym typeface="宋体" panose="02010600030101010101" pitchFamily="2" charset="-122"/>
                        </a:rPr>
                        <a:t>从零开始部署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sym typeface="宋体" panose="02010600030101010101" pitchFamily="2" charset="-122"/>
                        </a:rPr>
                        <a:t>MyScada_Ver1.7.0-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sym typeface="宋体" panose="02010600030101010101" pitchFamily="2" charset="-122"/>
                        </a:rPr>
                        <a:t>实施专业版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  <a:sym typeface="宋体" panose="02010600030101010101" pitchFamily="2" charset="-122"/>
                        </a:rPr>
                        <a:t>》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+mn-ea"/>
                        <a:sym typeface="宋体" panose="02010600030101010101" pitchFamily="2" charset="-122"/>
                      </a:endParaRPr>
                    </a:p>
                  </a:txBody>
                  <a:tcPr anchor="ctr" anchorCtr="0" horzOverflow="overflow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51181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anose="020B0604030504040204" pitchFamily="34" charset="0"/>
                        <a:buNone/>
                        <a:defRPr/>
                      </a:pP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+mn-ea"/>
                        <a:sym typeface="宋体" panose="02010600030101010101" pitchFamily="2" charset="-122"/>
                      </a:endParaRPr>
                    </a:p>
                  </a:txBody>
                  <a:tcPr anchor="ctr" anchorCtr="0" horzOverflow="overflow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51181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anose="020B0604030504040204" pitchFamily="34" charset="0"/>
                        <a:buNone/>
                        <a:defRPr/>
                      </a:pP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+mn-ea"/>
                        <a:sym typeface="宋体" panose="02010600030101010101" pitchFamily="2" charset="-122"/>
                      </a:endParaRPr>
                    </a:p>
                  </a:txBody>
                  <a:tcPr anchor="ctr" anchorCtr="0" horzOverflow="overflow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 idx="4294967295"/>
          </p:nvPr>
        </p:nvSpPr>
        <p:spPr>
          <a:xfrm>
            <a:off x="0" y="176213"/>
            <a:ext cx="7043738" cy="63817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交付清单—软件系统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467360" y="1124585"/>
          <a:ext cx="8176260" cy="2995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165"/>
                <a:gridCol w="4470400"/>
                <a:gridCol w="1221740"/>
                <a:gridCol w="1925955"/>
              </a:tblGrid>
              <a:tr h="5118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序号</a:t>
                      </a:r>
                      <a:endParaRPr lang="zh-CN" altLang="en-US" sz="1200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技术文档</a:t>
                      </a:r>
                      <a:endParaRPr lang="zh-CN" altLang="en-US" sz="1200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交付状况</a:t>
                      </a:r>
                      <a:endParaRPr lang="zh-CN" altLang="en-US" sz="1200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存放路径、地点</a:t>
                      </a:r>
                      <a:endParaRPr lang="zh-CN" altLang="en-US" sz="1200"/>
                    </a:p>
                  </a:txBody>
                  <a:tcPr anchor="ctr" anchorCtr="0">
                    <a:solidFill>
                      <a:srgbClr val="0070C0"/>
                    </a:solidFill>
                  </a:tcPr>
                </a:tc>
              </a:tr>
              <a:tr h="10674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1</a:t>
                      </a:r>
                      <a:endParaRPr lang="en-US" altLang="zh-CN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anose="020B0604030504040204" pitchFamily="34" charset="0"/>
                        <a:buNone/>
                        <a:defRPr/>
                      </a:pPr>
                      <a:r>
                        <a:rPr lang="zh-CN" altLang="en-US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中控监控系统</a:t>
                      </a:r>
                      <a:r>
                        <a:rPr lang="en-US" altLang="zh-CN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V1.7.0</a:t>
                      </a:r>
                      <a:r>
                        <a:rPr lang="zh-CN" altLang="en-US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平台软件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anchor="ctr" anchorCtr="0" horzOverflow="overflow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已交付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  <a:tr h="14160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2</a:t>
                      </a:r>
                      <a:endParaRPr lang="en-US" altLang="zh-CN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anose="020B0604030504040204" pitchFamily="34" charset="0"/>
                        <a:buNone/>
                      </a:pPr>
                      <a:r>
                        <a:rPr lang="zh-CN" altLang="en-US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双机热备软件（暂定</a:t>
                      </a:r>
                      <a:r>
                        <a:rPr lang="en-US" altLang="zh-CN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Rose</a:t>
                      </a:r>
                      <a:r>
                        <a:rPr lang="zh-CN" altLang="en-US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热备厂家）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anchor="ctr" anchorCtr="0" horzOverflow="overflow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已交付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59044814-9de1-4311-94b3-57f42a31fdfa}"/>
  <p:tag name="TABLE_ENDDRAG_ORIGIN_RECT" val="638*284"/>
  <p:tag name="TABLE_ENDDRAG_RECT" val="53*82*638*284"/>
</p:tagLst>
</file>

<file path=ppt/tags/tag2.xml><?xml version="1.0" encoding="utf-8"?>
<p:tagLst xmlns:p="http://schemas.openxmlformats.org/presentationml/2006/main">
  <p:tag name="KSO_WM_UNIT_TABLE_BEAUTIFY" val="smartTable{cde01854-0031-4d0b-8daa-9bc10602a4eb}"/>
  <p:tag name="TABLE_ENDDRAG_ORIGIN_RECT" val="658*220"/>
  <p:tag name="TABLE_ENDDRAG_RECT" val="25*94*658*220"/>
</p:tagLst>
</file>

<file path=ppt/tags/tag3.xml><?xml version="1.0" encoding="utf-8"?>
<p:tagLst xmlns:p="http://schemas.openxmlformats.org/presentationml/2006/main">
  <p:tag name="KSO_WM_UNIT_TABLE_BEAUTIFY" val="smartTable{cde01854-0031-4d0b-8daa-9bc10602a4eb}"/>
  <p:tag name="TABLE_ENDDRAG_ORIGIN_RECT" val="658*220"/>
  <p:tag name="TABLE_ENDDRAG_RECT" val="25*94*658*220"/>
</p:tagLst>
</file>

<file path=ppt/tags/tag4.xml><?xml version="1.0" encoding="utf-8"?>
<p:tagLst xmlns:p="http://schemas.openxmlformats.org/presentationml/2006/main">
  <p:tag name="KSO_WM_UNIT_TABLE_BEAUTIFY" val="smartTable{e8a3307e-78df-4ca3-b85d-6a979969e742}"/>
  <p:tag name="TABLE_ENDDRAG_ORIGIN_RECT" val="643*270"/>
  <p:tag name="TABLE_ENDDRAG_RECT" val="36*88*643*270"/>
</p:tagLst>
</file>

<file path=ppt/tags/tag5.xml><?xml version="1.0" encoding="utf-8"?>
<p:tagLst xmlns:p="http://schemas.openxmlformats.org/presentationml/2006/main">
  <p:tag name="KSO_WM_UNIT_TABLE_BEAUTIFY" val="smartTable{e8a3307e-78df-4ca3-b85d-6a979969e742}"/>
  <p:tag name="TABLE_ENDDRAG_ORIGIN_RECT" val="643*270"/>
  <p:tag name="TABLE_ENDDRAG_RECT" val="36*88*643*270"/>
</p:tagLst>
</file>

<file path=ppt/tags/tag6.xml><?xml version="1.0" encoding="utf-8"?>
<p:tagLst xmlns:p="http://schemas.openxmlformats.org/presentationml/2006/main">
  <p:tag name="KSO_WM_UNIT_TABLE_BEAUTIFY" val="smartTable{e8a3307e-78df-4ca3-b85d-6a979969e742}"/>
  <p:tag name="TABLE_ENDDRAG_ORIGIN_RECT" val="643*270"/>
  <p:tag name="TABLE_ENDDRAG_RECT" val="36*88*643*270"/>
</p:tagLst>
</file>

<file path=ppt/tags/tag7.xml><?xml version="1.0" encoding="utf-8"?>
<p:tagLst xmlns:p="http://schemas.openxmlformats.org/presentationml/2006/main">
  <p:tag name="KSO_WM_UNIT_TABLE_BEAUTIFY" val="smartTable{b35ecc4f-c4ca-43e1-90db-5291eaa1a3c9}"/>
  <p:tag name="TABLE_ENDDRAG_ORIGIN_RECT" val="662*94"/>
  <p:tag name="TABLE_ENDDRAG_RECT" val="25*94*662*94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自定义设计方案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16427" tIns="9856" rIns="16427" bIns="9856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Next LT Regular" pitchFamily="2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16427" tIns="9856" rIns="16427" bIns="9856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Next LT Regular" pitchFamily="2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1508</Words>
  <Application>WPS 演示</Application>
  <PresentationFormat>全屏显示(4:3)</PresentationFormat>
  <Paragraphs>348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14</vt:i4>
      </vt:variant>
    </vt:vector>
  </HeadingPairs>
  <TitlesOfParts>
    <vt:vector size="35" baseType="lpstr">
      <vt:lpstr>Arial</vt:lpstr>
      <vt:lpstr>宋体</vt:lpstr>
      <vt:lpstr>Wingdings</vt:lpstr>
      <vt:lpstr>FrutigerNext LT Regular</vt:lpstr>
      <vt:lpstr>Calibri</vt:lpstr>
      <vt:lpstr>Times New Roman</vt:lpstr>
      <vt:lpstr>楷体_GB2312</vt:lpstr>
      <vt:lpstr>新宋体</vt:lpstr>
      <vt:lpstr>微软雅黑</vt:lpstr>
      <vt:lpstr>Agency FB</vt:lpstr>
      <vt:lpstr>Adobe 宋体 Std L</vt:lpstr>
      <vt:lpstr>Calibri</vt:lpstr>
      <vt:lpstr>Verdana</vt:lpstr>
      <vt:lpstr>华文楷体</vt:lpstr>
      <vt:lpstr>Broadway</vt:lpstr>
      <vt:lpstr>Impact</vt:lpstr>
      <vt:lpstr>Arial Unicode MS</vt:lpstr>
      <vt:lpstr>1_自定义设计方案</vt:lpstr>
      <vt:lpstr>自定义设计方案</vt:lpstr>
      <vt:lpstr>2_Office 主题</vt:lpstr>
      <vt:lpstr>1_Office 主题</vt:lpstr>
      <vt:lpstr>PowerPoint 演示文稿</vt:lpstr>
      <vt:lpstr>PowerPoint 演示文稿</vt:lpstr>
      <vt:lpstr> 组织架构</vt:lpstr>
      <vt:lpstr> 需求完成情况-系统性优化</vt:lpstr>
      <vt:lpstr> 需求完成情况</vt:lpstr>
      <vt:lpstr> 系统现场运行情况</vt:lpstr>
      <vt:lpstr> 交付清单—文档</vt:lpstr>
      <vt:lpstr> 交付清单—文档</vt:lpstr>
      <vt:lpstr> 交付清单—技术文档</vt:lpstr>
      <vt:lpstr>PowerPoint 演示文稿</vt:lpstr>
      <vt:lpstr> 后续需求和维护计划</vt:lpstr>
      <vt:lpstr> 成果展示</vt:lpstr>
      <vt:lpstr> 项目进度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融创天下</dc:title>
  <dc:creator>AZLian,Seamoon</dc:creator>
  <cp:lastModifiedBy>Jamp</cp:lastModifiedBy>
  <cp:revision>2581</cp:revision>
  <cp:lastPrinted>2010-04-28T09:37:00Z</cp:lastPrinted>
  <dcterms:created xsi:type="dcterms:W3CDTF">2013-05-21T09:29:00Z</dcterms:created>
  <dcterms:modified xsi:type="dcterms:W3CDTF">2021-07-21T11:56:44Z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2052-11.1.0.10667</vt:lpwstr>
  </property>
  <property fmtid="{D5CDD505-2E9C-101B-9397-08002B2CF9AE}" pid="3" name="ICV">
    <vt:lpwstr>EB9345C56E8948D19FC98E6E2860308D</vt:lpwstr>
  </property>
</Properties>
</file>